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8"/>
  </p:notesMasterIdLst>
  <p:sldIdLst>
    <p:sldId id="256" r:id="rId2"/>
    <p:sldId id="442" r:id="rId3"/>
    <p:sldId id="494" r:id="rId4"/>
    <p:sldId id="508" r:id="rId5"/>
    <p:sldId id="504" r:id="rId6"/>
    <p:sldId id="554" r:id="rId7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hierry Contini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1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22" autoAdjust="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-968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interSettings" Target="printerSettings/printerSettings1.bin"/><Relationship Id="rId10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33092-6414-0241-9612-24F49288F9D7}" type="datetimeFigureOut">
              <a:rPr lang="fr-FR" smtClean="0"/>
              <a:t>17/07/19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01B9AE-76C9-664D-B8F7-9D0754DA2FA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1381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D2FA-48A0-0F47-A175-47895221AEA9}" type="datetimeFigureOut">
              <a:rPr lang="fr-FR" smtClean="0"/>
              <a:t>17/07/19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D5639-3E6D-1D48-A908-DD3E8FEB57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5915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D2FA-48A0-0F47-A175-47895221AEA9}" type="datetimeFigureOut">
              <a:rPr lang="fr-FR" smtClean="0"/>
              <a:t>17/07/19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D5639-3E6D-1D48-A908-DD3E8FEB57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230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D2FA-48A0-0F47-A175-47895221AEA9}" type="datetimeFigureOut">
              <a:rPr lang="fr-FR" smtClean="0"/>
              <a:t>17/07/19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D5639-3E6D-1D48-A908-DD3E8FEB57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8669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D2FA-48A0-0F47-A175-47895221AEA9}" type="datetimeFigureOut">
              <a:rPr lang="fr-FR" smtClean="0"/>
              <a:t>17/07/19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D5639-3E6D-1D48-A908-DD3E8FEB57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3440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D2FA-48A0-0F47-A175-47895221AEA9}" type="datetimeFigureOut">
              <a:rPr lang="fr-FR" smtClean="0"/>
              <a:t>17/07/19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D5639-3E6D-1D48-A908-DD3E8FEB57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7528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D2FA-48A0-0F47-A175-47895221AEA9}" type="datetimeFigureOut">
              <a:rPr lang="fr-FR" smtClean="0"/>
              <a:t>17/07/19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D5639-3E6D-1D48-A908-DD3E8FEB57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6936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D2FA-48A0-0F47-A175-47895221AEA9}" type="datetimeFigureOut">
              <a:rPr lang="fr-FR" smtClean="0"/>
              <a:t>17/07/19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D5639-3E6D-1D48-A908-DD3E8FEB57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1272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D2FA-48A0-0F47-A175-47895221AEA9}" type="datetimeFigureOut">
              <a:rPr lang="fr-FR" smtClean="0"/>
              <a:t>17/07/19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D5639-3E6D-1D48-A908-DD3E8FEB57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517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D2FA-48A0-0F47-A175-47895221AEA9}" type="datetimeFigureOut">
              <a:rPr lang="fr-FR" smtClean="0"/>
              <a:t>17/07/19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D5639-3E6D-1D48-A908-DD3E8FEB57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6981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D2FA-48A0-0F47-A175-47895221AEA9}" type="datetimeFigureOut">
              <a:rPr lang="fr-FR" smtClean="0"/>
              <a:t>17/07/19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D5639-3E6D-1D48-A908-DD3E8FEB57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7301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D2FA-48A0-0F47-A175-47895221AEA9}" type="datetimeFigureOut">
              <a:rPr lang="fr-FR" smtClean="0"/>
              <a:t>17/07/19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D5639-3E6D-1D48-A908-DD3E8FEB57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555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9D2FA-48A0-0F47-A175-47895221AEA9}" type="datetimeFigureOut">
              <a:rPr lang="fr-FR" smtClean="0"/>
              <a:t>17/07/19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8D5639-3E6D-1D48-A908-DD3E8FEB57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9349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Relationship Id="rId3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08227" y="0"/>
            <a:ext cx="8345973" cy="2537791"/>
          </a:xfrm>
        </p:spPr>
        <p:txBody>
          <a:bodyPr>
            <a:noAutofit/>
          </a:bodyPr>
          <a:lstStyle/>
          <a:p>
            <a:r>
              <a:rPr lang="fr-FR" sz="5400" b="1" dirty="0" err="1" smtClean="0">
                <a:latin typeface="Avenir Black"/>
                <a:cs typeface="Avenir Black"/>
              </a:rPr>
              <a:t>Kinematics</a:t>
            </a:r>
            <a:r>
              <a:rPr lang="fr-FR" sz="5400" b="1" dirty="0" smtClean="0">
                <a:latin typeface="Avenir Black"/>
                <a:cs typeface="Avenir Black"/>
              </a:rPr>
              <a:t> of galaxies </a:t>
            </a:r>
            <a:br>
              <a:rPr lang="fr-FR" sz="5400" b="1" dirty="0" smtClean="0">
                <a:latin typeface="Avenir Black"/>
                <a:cs typeface="Avenir Black"/>
              </a:rPr>
            </a:br>
            <a:r>
              <a:rPr lang="fr-FR" sz="5400" b="1" dirty="0" err="1" smtClean="0">
                <a:latin typeface="Avenir Black"/>
                <a:cs typeface="Avenir Black"/>
              </a:rPr>
              <a:t>at</a:t>
            </a:r>
            <a:r>
              <a:rPr lang="fr-FR" sz="5400" b="1" dirty="0" smtClean="0">
                <a:latin typeface="Avenir Black"/>
                <a:cs typeface="Avenir Black"/>
              </a:rPr>
              <a:t> </a:t>
            </a:r>
            <a:r>
              <a:rPr lang="fr-FR" sz="5400" b="1" dirty="0" err="1" smtClean="0">
                <a:latin typeface="Avenir Black"/>
                <a:cs typeface="Avenir Black"/>
              </a:rPr>
              <a:t>intermediate</a:t>
            </a:r>
            <a:r>
              <a:rPr lang="fr-FR" sz="5400" b="1" dirty="0" smtClean="0">
                <a:latin typeface="Avenir Black"/>
                <a:cs typeface="Avenir Black"/>
              </a:rPr>
              <a:t> </a:t>
            </a:r>
            <a:r>
              <a:rPr lang="fr-FR" sz="5400" b="1" dirty="0" err="1" smtClean="0">
                <a:latin typeface="Avenir Black"/>
                <a:cs typeface="Avenir Black"/>
              </a:rPr>
              <a:t>redshift</a:t>
            </a:r>
            <a:endParaRPr lang="fr-FR" sz="5400" b="1" dirty="0">
              <a:latin typeface="Avenir Black"/>
              <a:cs typeface="Avenir Black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90718" y="2540766"/>
            <a:ext cx="8924294" cy="2681118"/>
          </a:xfrm>
        </p:spPr>
        <p:txBody>
          <a:bodyPr>
            <a:normAutofit/>
          </a:bodyPr>
          <a:lstStyle/>
          <a:p>
            <a:r>
              <a:rPr lang="fr-FR" b="1" dirty="0" smtClean="0">
                <a:solidFill>
                  <a:schemeClr val="accent1">
                    <a:lumMod val="75000"/>
                  </a:schemeClr>
                </a:solidFill>
                <a:latin typeface="Avenir Black"/>
                <a:cs typeface="Avenir Black"/>
              </a:rPr>
              <a:t>Wilfried Mercier</a:t>
            </a:r>
            <a:endParaRPr lang="fr-FR" b="1" dirty="0" smtClean="0">
              <a:solidFill>
                <a:schemeClr val="accent1">
                  <a:lumMod val="75000"/>
                </a:schemeClr>
              </a:solidFill>
              <a:latin typeface="Avenir Black"/>
              <a:cs typeface="Avenir Black"/>
            </a:endParaRPr>
          </a:p>
          <a:p>
            <a:r>
              <a:rPr lang="fr-FR" sz="2000" i="1" dirty="0" smtClean="0">
                <a:solidFill>
                  <a:schemeClr val="accent1">
                    <a:lumMod val="75000"/>
                  </a:schemeClr>
                </a:solidFill>
                <a:latin typeface="Avenir Book"/>
                <a:cs typeface="Avenir Book"/>
              </a:rPr>
              <a:t>IRAP – Toulouse, France</a:t>
            </a:r>
          </a:p>
          <a:p>
            <a:endParaRPr lang="fr-F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venir Book"/>
              <a:cs typeface="Avenir Book"/>
            </a:endParaRPr>
          </a:p>
          <a:p>
            <a:r>
              <a:rPr lang="fr-FR" sz="1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With</a:t>
            </a:r>
            <a:r>
              <a:rPr lang="fr-FR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 contributions </a:t>
            </a:r>
            <a:r>
              <a:rPr lang="fr-FR" sz="1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from</a:t>
            </a:r>
            <a:r>
              <a:rPr lang="fr-F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:</a:t>
            </a:r>
            <a:endParaRPr lang="fr-FR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Avenir Book"/>
              <a:cs typeface="Avenir Book"/>
            </a:endParaRPr>
          </a:p>
          <a:p>
            <a:r>
              <a:rPr lang="fr-F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 </a:t>
            </a:r>
            <a:r>
              <a:rPr lang="fr-FR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lack"/>
                <a:cs typeface="Avenir Black"/>
              </a:rPr>
              <a:t>T</a:t>
            </a:r>
            <a:r>
              <a:rPr lang="fr-F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lack"/>
                <a:cs typeface="Avenir Black"/>
              </a:rPr>
              <a:t>. Contini </a:t>
            </a:r>
            <a:r>
              <a:rPr lang="fr-FR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(IRAP), </a:t>
            </a:r>
            <a:r>
              <a:rPr lang="fr-F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lack"/>
                <a:cs typeface="Avenir Black"/>
              </a:rPr>
              <a:t>B</a:t>
            </a:r>
            <a:r>
              <a:rPr lang="fr-F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lack"/>
                <a:cs typeface="Avenir Black"/>
              </a:rPr>
              <a:t>. </a:t>
            </a:r>
            <a:r>
              <a:rPr lang="fr-FR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lack"/>
                <a:cs typeface="Avenir Black"/>
              </a:rPr>
              <a:t>Epinat</a:t>
            </a:r>
            <a:r>
              <a:rPr lang="fr-F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lack"/>
                <a:cs typeface="Avenir Black"/>
              </a:rPr>
              <a:t> </a:t>
            </a:r>
            <a:r>
              <a:rPr lang="fr-F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(</a:t>
            </a:r>
            <a:r>
              <a:rPr lang="fr-FR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LAM</a:t>
            </a:r>
            <a:r>
              <a:rPr lang="fr-F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), </a:t>
            </a:r>
            <a:r>
              <a:rPr lang="fr-F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lack"/>
                <a:cs typeface="Avenir Black"/>
              </a:rPr>
              <a:t>N. Bouché </a:t>
            </a:r>
            <a:r>
              <a:rPr lang="fr-F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(</a:t>
            </a:r>
            <a:r>
              <a:rPr lang="fr-FR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CRAL</a:t>
            </a:r>
            <a:r>
              <a:rPr lang="fr-F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), </a:t>
            </a:r>
            <a:r>
              <a:rPr lang="fr-F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lack"/>
                <a:cs typeface="Avenir Black"/>
              </a:rPr>
              <a:t>A. </a:t>
            </a:r>
            <a:r>
              <a:rPr lang="fr-FR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lack"/>
                <a:cs typeface="Avenir Black"/>
              </a:rPr>
              <a:t>Guérou</a:t>
            </a:r>
            <a:r>
              <a:rPr lang="fr-F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lack"/>
                <a:cs typeface="Avenir Black"/>
              </a:rPr>
              <a:t> </a:t>
            </a:r>
            <a:r>
              <a:rPr lang="fr-F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(</a:t>
            </a:r>
            <a:r>
              <a:rPr lang="fr-FR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IRAP/ESO</a:t>
            </a:r>
            <a:r>
              <a:rPr lang="fr-F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), </a:t>
            </a:r>
            <a:r>
              <a:rPr lang="fr-F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lack"/>
                <a:cs typeface="Avenir Black"/>
              </a:rPr>
              <a:t>D. </a:t>
            </a:r>
            <a:r>
              <a:rPr lang="fr-FR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lack"/>
                <a:cs typeface="Avenir Black"/>
              </a:rPr>
              <a:t>Krajnovic</a:t>
            </a:r>
            <a:r>
              <a:rPr lang="fr-F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lack"/>
                <a:cs typeface="Avenir Black"/>
              </a:rPr>
              <a:t> </a:t>
            </a:r>
            <a:r>
              <a:rPr lang="fr-F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(</a:t>
            </a:r>
            <a:r>
              <a:rPr lang="fr-FR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AIP</a:t>
            </a:r>
            <a:r>
              <a:rPr lang="fr-F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), </a:t>
            </a:r>
            <a:r>
              <a:rPr lang="fr-F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lack"/>
                <a:cs typeface="Avenir Black"/>
              </a:rPr>
              <a:t>V. </a:t>
            </a:r>
            <a:r>
              <a:rPr lang="fr-FR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lack"/>
                <a:cs typeface="Avenir Black"/>
              </a:rPr>
              <a:t>Abril-Megalejo</a:t>
            </a:r>
            <a:r>
              <a:rPr lang="fr-F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lack"/>
                <a:cs typeface="Avenir Black"/>
              </a:rPr>
              <a:t> </a:t>
            </a:r>
            <a:r>
              <a:rPr lang="fr-FR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(LAM)</a:t>
            </a:r>
            <a:r>
              <a:rPr lang="fr-F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, </a:t>
            </a:r>
            <a:r>
              <a:rPr lang="fr-F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lack"/>
                <a:cs typeface="Avenir Black"/>
              </a:rPr>
              <a:t>R</a:t>
            </a:r>
            <a:r>
              <a:rPr lang="fr-F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lack"/>
                <a:cs typeface="Avenir Black"/>
              </a:rPr>
              <a:t>. Bacon </a:t>
            </a:r>
            <a:r>
              <a:rPr lang="fr-F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(</a:t>
            </a:r>
            <a:r>
              <a:rPr lang="fr-FR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CRAL</a:t>
            </a:r>
            <a:r>
              <a:rPr lang="fr-FR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)</a:t>
            </a:r>
            <a:r>
              <a:rPr lang="fr-F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 </a:t>
            </a:r>
          </a:p>
          <a:p>
            <a:r>
              <a:rPr lang="fr-F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&amp; </a:t>
            </a:r>
            <a:r>
              <a:rPr lang="fr-F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the </a:t>
            </a:r>
            <a:r>
              <a:rPr lang="fr-F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lack"/>
                <a:cs typeface="Avenir Black"/>
              </a:rPr>
              <a:t>MUSE-GTO team</a:t>
            </a:r>
          </a:p>
          <a:p>
            <a:endParaRPr lang="fr-FR" sz="2000" dirty="0" smtClean="0">
              <a:solidFill>
                <a:schemeClr val="accent1">
                  <a:lumMod val="75000"/>
                </a:schemeClr>
              </a:solidFill>
              <a:latin typeface="Avenir Book"/>
              <a:cs typeface="Avenir Book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956" y="5419820"/>
            <a:ext cx="2060690" cy="1080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29" y="5419820"/>
            <a:ext cx="1080000" cy="1080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9808" y="5055271"/>
            <a:ext cx="1356783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5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CANDELS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83056" y="-110569"/>
            <a:ext cx="8573192" cy="1143000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Avenir Black"/>
                <a:cs typeface="Avenir Black"/>
              </a:rPr>
              <a:t>How </a:t>
            </a:r>
            <a:r>
              <a:rPr lang="fr-FR" dirty="0" err="1" smtClean="0">
                <a:solidFill>
                  <a:schemeClr val="bg1"/>
                </a:solidFill>
                <a:latin typeface="Avenir Black"/>
                <a:cs typeface="Avenir Black"/>
              </a:rPr>
              <a:t>did</a:t>
            </a:r>
            <a:r>
              <a:rPr lang="fr-FR" dirty="0" smtClean="0">
                <a:solidFill>
                  <a:schemeClr val="bg1"/>
                </a:solidFill>
                <a:latin typeface="Avenir Black"/>
                <a:cs typeface="Avenir Black"/>
              </a:rPr>
              <a:t> galaxies </a:t>
            </a:r>
            <a:r>
              <a:rPr lang="fr-FR" dirty="0" err="1" smtClean="0">
                <a:solidFill>
                  <a:schemeClr val="bg1"/>
                </a:solidFill>
                <a:latin typeface="Avenir Black"/>
                <a:cs typeface="Avenir Black"/>
              </a:rPr>
              <a:t>grow</a:t>
            </a:r>
            <a:r>
              <a:rPr lang="fr-FR" dirty="0" smtClean="0">
                <a:solidFill>
                  <a:schemeClr val="bg1"/>
                </a:solidFill>
                <a:latin typeface="Avenir Black"/>
                <a:cs typeface="Avenir Black"/>
              </a:rPr>
              <a:t> over time?</a:t>
            </a:r>
            <a:endParaRPr lang="fr-FR" dirty="0">
              <a:solidFill>
                <a:schemeClr val="bg1"/>
              </a:solidFill>
              <a:latin typeface="Avenir Black"/>
              <a:cs typeface="Avenir Black"/>
            </a:endParaRPr>
          </a:p>
        </p:txBody>
      </p:sp>
      <p:sp>
        <p:nvSpPr>
          <p:cNvPr id="4" name="Flèche vers la gauche 3"/>
          <p:cNvSpPr/>
          <p:nvPr/>
        </p:nvSpPr>
        <p:spPr>
          <a:xfrm>
            <a:off x="1131606" y="5712261"/>
            <a:ext cx="7031030" cy="810921"/>
          </a:xfrm>
          <a:prstGeom prst="leftArrow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err="1" smtClean="0">
                <a:solidFill>
                  <a:schemeClr val="accent1">
                    <a:lumMod val="50000"/>
                  </a:schemeClr>
                </a:solidFill>
              </a:rPr>
              <a:t>Cosmic</a:t>
            </a:r>
            <a:r>
              <a:rPr lang="fr-FR" sz="2400" b="1" dirty="0" smtClean="0">
                <a:solidFill>
                  <a:schemeClr val="accent1">
                    <a:lumMod val="50000"/>
                  </a:schemeClr>
                </a:solidFill>
              </a:rPr>
              <a:t> Time</a:t>
            </a:r>
            <a:endParaRPr lang="fr-FR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6" name="Grouper 5"/>
          <p:cNvGrpSpPr/>
          <p:nvPr/>
        </p:nvGrpSpPr>
        <p:grpSpPr>
          <a:xfrm>
            <a:off x="0" y="1282064"/>
            <a:ext cx="9144000" cy="4464844"/>
            <a:chOff x="0" y="1536054"/>
            <a:chExt cx="9144000" cy="4464844"/>
          </a:xfrm>
        </p:grpSpPr>
        <p:pic>
          <p:nvPicPr>
            <p:cNvPr id="7" name="Image 6" descr="hubble_sequence_evol_CANDELS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36054"/>
              <a:ext cx="9144000" cy="4464844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249471" y="4895291"/>
              <a:ext cx="12285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err="1" smtClean="0">
                  <a:solidFill>
                    <a:srgbClr val="FFFFFF"/>
                  </a:solidFill>
                </a:rPr>
                <a:t>credits</a:t>
              </a:r>
              <a:r>
                <a:rPr lang="fr-FR" sz="1200" dirty="0" smtClean="0">
                  <a:solidFill>
                    <a:srgbClr val="FFFFFF"/>
                  </a:solidFill>
                </a:rPr>
                <a:t> </a:t>
              </a:r>
              <a:r>
                <a:rPr lang="fr-FR" sz="1200" b="1" dirty="0" smtClean="0">
                  <a:solidFill>
                    <a:srgbClr val="FFFFFF"/>
                  </a:solidFill>
                </a:rPr>
                <a:t>CANDELS</a:t>
              </a:r>
              <a:endParaRPr lang="fr-FR" sz="1200" b="1" dirty="0">
                <a:solidFill>
                  <a:srgbClr val="FFFFFF"/>
                </a:solidFill>
              </a:endParaRPr>
            </a:p>
          </p:txBody>
        </p:sp>
        <p:sp>
          <p:nvSpPr>
            <p:cNvPr id="3" name="ZoneTexte 2"/>
            <p:cNvSpPr txBox="1"/>
            <p:nvPr/>
          </p:nvSpPr>
          <p:spPr>
            <a:xfrm>
              <a:off x="2829300" y="1801603"/>
              <a:ext cx="817652" cy="830997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400" dirty="0" err="1" smtClean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Gill Sans"/>
                  <a:cs typeface="Gill Sans"/>
                </a:rPr>
                <a:t>Now</a:t>
              </a:r>
              <a:endParaRPr lang="fr-FR" sz="24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Gill Sans"/>
                <a:cs typeface="Gill Sans"/>
              </a:endParaRPr>
            </a:p>
            <a:p>
              <a:pPr algn="ctr"/>
              <a:r>
                <a:rPr lang="fr-FR" sz="2400" dirty="0" smtClean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Gill Sans"/>
                  <a:cs typeface="Gill Sans"/>
                </a:rPr>
                <a:t>z = 0</a:t>
              </a:r>
              <a:endParaRPr lang="fr-FR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4872001" y="1801603"/>
              <a:ext cx="1423587" cy="830997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400" dirty="0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Gill Sans"/>
                  <a:cs typeface="Gill Sans"/>
                </a:rPr>
                <a:t>4 </a:t>
              </a:r>
              <a:r>
                <a:rPr lang="fr-FR" sz="2400" dirty="0" err="1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Gill Sans"/>
                  <a:cs typeface="Gill Sans"/>
                </a:rPr>
                <a:t>Gyr</a:t>
              </a:r>
              <a:r>
                <a:rPr lang="fr-FR" sz="2400" dirty="0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Gill Sans"/>
                  <a:cs typeface="Gill Sans"/>
                </a:rPr>
                <a:t> </a:t>
              </a:r>
              <a:r>
                <a:rPr lang="fr-FR" sz="2400" dirty="0" err="1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Gill Sans"/>
                  <a:cs typeface="Gill Sans"/>
                </a:rPr>
                <a:t>ago</a:t>
              </a:r>
              <a:endParaRPr lang="fr-FR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Gill Sans"/>
                <a:cs typeface="Gill Sans"/>
              </a:endParaRPr>
            </a:p>
            <a:p>
              <a:pPr algn="ctr"/>
              <a:r>
                <a:rPr lang="fr-FR" sz="2400" dirty="0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Gill Sans"/>
                  <a:cs typeface="Gill Sans"/>
                </a:rPr>
                <a:t>z = 0.5</a:t>
              </a:r>
              <a:endParaRPr lang="fr-FR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7234065" y="1801603"/>
              <a:ext cx="1577475" cy="830997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Gill Sans"/>
                  <a:cs typeface="Gill Sans"/>
                </a:rPr>
                <a:t>10 </a:t>
              </a:r>
              <a:r>
                <a:rPr lang="fr-FR" sz="2400" dirty="0" err="1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Gill Sans"/>
                  <a:cs typeface="Gill Sans"/>
                </a:rPr>
                <a:t>Gyr</a:t>
              </a:r>
              <a:r>
                <a:rPr lang="fr-FR" sz="2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Gill Sans"/>
                  <a:cs typeface="Gill Sans"/>
                </a:rPr>
                <a:t> </a:t>
              </a:r>
              <a:r>
                <a:rPr lang="fr-FR" sz="2400" dirty="0" err="1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Gill Sans"/>
                  <a:cs typeface="Gill Sans"/>
                </a:rPr>
                <a:t>ago</a:t>
              </a:r>
              <a:endPara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Gill Sans"/>
                <a:cs typeface="Gill Sans"/>
              </a:endParaRPr>
            </a:p>
            <a:p>
              <a:pPr algn="ctr"/>
              <a:r>
                <a:rPr lang="fr-FR" sz="2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Gill Sans"/>
                  <a:cs typeface="Gill Sans"/>
                </a:rPr>
                <a:t>z = 3</a:t>
              </a:r>
              <a:endPara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139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err="1" smtClean="0">
                <a:latin typeface="Avenir Black"/>
                <a:cs typeface="Avenir Black"/>
              </a:rPr>
              <a:t>Why</a:t>
            </a:r>
            <a:r>
              <a:rPr lang="fr-FR" b="1" dirty="0" smtClean="0">
                <a:latin typeface="Avenir Black"/>
                <a:cs typeface="Avenir Black"/>
              </a:rPr>
              <a:t> </a:t>
            </a:r>
            <a:r>
              <a:rPr lang="fr-FR" b="1" dirty="0" err="1" smtClean="0">
                <a:latin typeface="Avenir Black"/>
                <a:cs typeface="Avenir Black"/>
              </a:rPr>
              <a:t>galaxy</a:t>
            </a:r>
            <a:r>
              <a:rPr lang="fr-FR" b="1" dirty="0" smtClean="0">
                <a:latin typeface="Avenir Black"/>
                <a:cs typeface="Avenir Black"/>
              </a:rPr>
              <a:t> </a:t>
            </a:r>
            <a:r>
              <a:rPr lang="fr-FR" b="1" dirty="0" err="1" smtClean="0">
                <a:latin typeface="Avenir Black"/>
                <a:cs typeface="Avenir Black"/>
              </a:rPr>
              <a:t>kinematics</a:t>
            </a:r>
            <a:r>
              <a:rPr lang="fr-FR" b="1" dirty="0" smtClean="0">
                <a:latin typeface="Avenir Black"/>
                <a:cs typeface="Avenir Black"/>
              </a:rPr>
              <a:t> </a:t>
            </a:r>
            <a:r>
              <a:rPr lang="fr-FR" b="1" dirty="0" err="1" smtClean="0">
                <a:latin typeface="Avenir Black"/>
                <a:cs typeface="Avenir Black"/>
              </a:rPr>
              <a:t>can</a:t>
            </a:r>
            <a:r>
              <a:rPr lang="fr-FR" b="1" dirty="0" smtClean="0">
                <a:latin typeface="Avenir Black"/>
                <a:cs typeface="Avenir Black"/>
              </a:rPr>
              <a:t> help?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51031" y="1600200"/>
            <a:ext cx="4184618" cy="4614242"/>
          </a:xfrm>
        </p:spPr>
        <p:txBody>
          <a:bodyPr>
            <a:normAutofit fontScale="92500"/>
          </a:bodyPr>
          <a:lstStyle/>
          <a:p>
            <a:r>
              <a:rPr lang="fr-FR" dirty="0" smtClean="0"/>
              <a:t>Main drivers of </a:t>
            </a:r>
            <a:r>
              <a:rPr lang="fr-FR" b="1" dirty="0" smtClean="0"/>
              <a:t>disc</a:t>
            </a:r>
            <a:r>
              <a:rPr lang="fr-FR" dirty="0" smtClean="0"/>
              <a:t> formation and </a:t>
            </a:r>
            <a:r>
              <a:rPr lang="fr-FR" b="1" dirty="0" err="1" smtClean="0"/>
              <a:t>settling</a:t>
            </a:r>
            <a:r>
              <a:rPr lang="fr-FR" dirty="0" smtClean="0"/>
              <a:t>?</a:t>
            </a:r>
          </a:p>
          <a:p>
            <a:r>
              <a:rPr lang="fr-FR" dirty="0" smtClean="0"/>
              <a:t>(</a:t>
            </a:r>
            <a:r>
              <a:rPr lang="fr-FR" dirty="0" err="1" smtClean="0"/>
              <a:t>Re</a:t>
            </a:r>
            <a:r>
              <a:rPr lang="fr-FR" dirty="0" smtClean="0"/>
              <a:t>)distribution of </a:t>
            </a:r>
            <a:r>
              <a:rPr lang="fr-FR" b="1" dirty="0" err="1" smtClean="0"/>
              <a:t>angular</a:t>
            </a:r>
            <a:r>
              <a:rPr lang="fr-FR" b="1" dirty="0" smtClean="0"/>
              <a:t> </a:t>
            </a:r>
            <a:r>
              <a:rPr lang="fr-FR" b="1" dirty="0" err="1" smtClean="0"/>
              <a:t>momentum</a:t>
            </a:r>
            <a:r>
              <a:rPr lang="fr-FR" dirty="0" smtClean="0"/>
              <a:t>?</a:t>
            </a:r>
            <a:endParaRPr lang="fr-FR" dirty="0"/>
          </a:p>
          <a:p>
            <a:r>
              <a:rPr lang="fr-FR" b="1" dirty="0" err="1" smtClean="0"/>
              <a:t>Dark</a:t>
            </a:r>
            <a:r>
              <a:rPr lang="fr-FR" dirty="0" smtClean="0"/>
              <a:t> </a:t>
            </a:r>
            <a:r>
              <a:rPr lang="fr-FR" dirty="0" err="1"/>
              <a:t>M</a:t>
            </a:r>
            <a:r>
              <a:rPr lang="fr-FR" dirty="0" err="1" smtClean="0"/>
              <a:t>atter</a:t>
            </a:r>
            <a:r>
              <a:rPr lang="fr-FR" dirty="0" smtClean="0"/>
              <a:t> vs. </a:t>
            </a:r>
            <a:r>
              <a:rPr lang="fr-FR" b="1" dirty="0" smtClean="0"/>
              <a:t>Baryons</a:t>
            </a:r>
            <a:r>
              <a:rPr lang="fr-FR" dirty="0" smtClean="0"/>
              <a:t>?</a:t>
            </a:r>
          </a:p>
          <a:p>
            <a:r>
              <a:rPr lang="fr-FR" dirty="0" smtClean="0"/>
              <a:t>Link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morphology</a:t>
            </a:r>
            <a:r>
              <a:rPr lang="fr-FR" dirty="0" smtClean="0"/>
              <a:t>, SFR, </a:t>
            </a:r>
            <a:r>
              <a:rPr lang="fr-FR" dirty="0" err="1" smtClean="0"/>
              <a:t>mergers</a:t>
            </a:r>
            <a:r>
              <a:rPr lang="fr-FR" dirty="0" smtClean="0"/>
              <a:t>, </a:t>
            </a:r>
            <a:r>
              <a:rPr lang="fr-FR" dirty="0" err="1" smtClean="0"/>
              <a:t>gas</a:t>
            </a:r>
            <a:r>
              <a:rPr lang="fr-FR" dirty="0" smtClean="0"/>
              <a:t> </a:t>
            </a:r>
            <a:r>
              <a:rPr lang="fr-FR" dirty="0" err="1" smtClean="0"/>
              <a:t>flows</a:t>
            </a:r>
            <a:r>
              <a:rPr lang="fr-FR" dirty="0" smtClean="0"/>
              <a:t> &amp; </a:t>
            </a:r>
            <a:r>
              <a:rPr lang="fr-FR" dirty="0" err="1" smtClean="0"/>
              <a:t>gas</a:t>
            </a:r>
            <a:r>
              <a:rPr lang="fr-FR" dirty="0" smtClean="0"/>
              <a:t> fractions</a:t>
            </a:r>
            <a:endParaRPr lang="fr-FR" dirty="0"/>
          </a:p>
        </p:txBody>
      </p:sp>
      <p:grpSp>
        <p:nvGrpSpPr>
          <p:cNvPr id="7" name="Grouper 6"/>
          <p:cNvGrpSpPr/>
          <p:nvPr/>
        </p:nvGrpSpPr>
        <p:grpSpPr>
          <a:xfrm>
            <a:off x="4335649" y="2163488"/>
            <a:ext cx="4680000" cy="3594240"/>
            <a:chOff x="4726800" y="1600200"/>
            <a:chExt cx="4680000" cy="3594240"/>
          </a:xfrm>
        </p:grpSpPr>
        <p:pic>
          <p:nvPicPr>
            <p:cNvPr id="5" name="Image 4" descr="harrison+swinbank_fig1.tif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6800" y="1600200"/>
              <a:ext cx="4680000" cy="3594240"/>
            </a:xfrm>
            <a:prstGeom prst="rect">
              <a:avLst/>
            </a:prstGeom>
          </p:spPr>
        </p:pic>
        <p:sp>
          <p:nvSpPr>
            <p:cNvPr id="6" name="ZoneTexte 5"/>
            <p:cNvSpPr txBox="1"/>
            <p:nvPr/>
          </p:nvSpPr>
          <p:spPr>
            <a:xfrm>
              <a:off x="6972804" y="4583092"/>
              <a:ext cx="23455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 smtClean="0">
                  <a:solidFill>
                    <a:srgbClr val="FF6600"/>
                  </a:solidFill>
                  <a:latin typeface="Arial Black"/>
                  <a:cs typeface="Arial Black"/>
                </a:rPr>
                <a:t>Harrison+Swinbank17</a:t>
              </a:r>
              <a:endParaRPr lang="fr-FR" sz="1400" b="1" dirty="0">
                <a:solidFill>
                  <a:srgbClr val="FF6600"/>
                </a:solidFill>
                <a:latin typeface="Arial Black"/>
                <a:cs typeface="Arial Blac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6382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>
                <a:latin typeface="Avenir Black"/>
                <a:cs typeface="Avenir Black"/>
              </a:rPr>
              <a:t>Kinematics</a:t>
            </a:r>
            <a:r>
              <a:rPr lang="fr-FR" b="1" dirty="0" smtClean="0">
                <a:latin typeface="Avenir Black"/>
                <a:cs typeface="Avenir Black"/>
              </a:rPr>
              <a:t>: how?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fr-FR" dirty="0" err="1" smtClean="0">
                <a:solidFill>
                  <a:srgbClr val="1F497D"/>
                </a:solidFill>
              </a:rPr>
              <a:t>Based</a:t>
            </a:r>
            <a:r>
              <a:rPr lang="fr-FR" dirty="0" smtClean="0">
                <a:solidFill>
                  <a:srgbClr val="1F497D"/>
                </a:solidFill>
              </a:rPr>
              <a:t> on </a:t>
            </a:r>
            <a:r>
              <a:rPr lang="fr-FR" b="1" dirty="0" err="1" smtClean="0">
                <a:solidFill>
                  <a:srgbClr val="1F497D"/>
                </a:solidFill>
              </a:rPr>
              <a:t>bright</a:t>
            </a:r>
            <a:r>
              <a:rPr lang="fr-FR" dirty="0" smtClean="0">
                <a:solidFill>
                  <a:srgbClr val="1F497D"/>
                </a:solidFill>
              </a:rPr>
              <a:t> </a:t>
            </a:r>
            <a:r>
              <a:rPr lang="fr-FR" dirty="0" err="1" smtClean="0">
                <a:solidFill>
                  <a:srgbClr val="1F497D"/>
                </a:solidFill>
              </a:rPr>
              <a:t>rest</a:t>
            </a:r>
            <a:r>
              <a:rPr lang="fr-FR" dirty="0" smtClean="0">
                <a:solidFill>
                  <a:srgbClr val="1F497D"/>
                </a:solidFill>
              </a:rPr>
              <a:t>-frame </a:t>
            </a:r>
            <a:r>
              <a:rPr lang="fr-FR" dirty="0" err="1" smtClean="0">
                <a:solidFill>
                  <a:srgbClr val="1F497D"/>
                </a:solidFill>
              </a:rPr>
              <a:t>optical</a:t>
            </a:r>
            <a:r>
              <a:rPr lang="fr-FR" dirty="0" smtClean="0">
                <a:solidFill>
                  <a:srgbClr val="1F497D"/>
                </a:solidFill>
              </a:rPr>
              <a:t> </a:t>
            </a:r>
            <a:r>
              <a:rPr lang="fr-FR" b="1" dirty="0" err="1" smtClean="0">
                <a:solidFill>
                  <a:srgbClr val="1F497D"/>
                </a:solidFill>
              </a:rPr>
              <a:t>emission</a:t>
            </a:r>
            <a:r>
              <a:rPr lang="fr-FR" b="1" dirty="0" smtClean="0">
                <a:solidFill>
                  <a:srgbClr val="1F497D"/>
                </a:solidFill>
              </a:rPr>
              <a:t> </a:t>
            </a:r>
            <a:r>
              <a:rPr lang="fr-FR" b="1" dirty="0" err="1" smtClean="0">
                <a:solidFill>
                  <a:srgbClr val="1F497D"/>
                </a:solidFill>
              </a:rPr>
              <a:t>lines</a:t>
            </a:r>
            <a:r>
              <a:rPr lang="fr-FR" dirty="0" smtClean="0">
                <a:solidFill>
                  <a:srgbClr val="1F497D"/>
                </a:solidFill>
              </a:rPr>
              <a:t>, </a:t>
            </a:r>
            <a:r>
              <a:rPr lang="fr-FR" dirty="0" err="1" smtClean="0">
                <a:solidFill>
                  <a:srgbClr val="1F497D"/>
                </a:solidFill>
              </a:rPr>
              <a:t>mainly</a:t>
            </a:r>
            <a:r>
              <a:rPr lang="fr-FR" dirty="0" smtClean="0">
                <a:solidFill>
                  <a:srgbClr val="1F497D"/>
                </a:solidFill>
              </a:rPr>
              <a:t> H</a:t>
            </a:r>
            <a:r>
              <a:rPr lang="fr-FR" dirty="0" smtClean="0">
                <a:solidFill>
                  <a:srgbClr val="1F497D"/>
                </a:solidFill>
                <a:latin typeface="Symbol" charset="2"/>
                <a:cs typeface="Symbol" charset="2"/>
              </a:rPr>
              <a:t>a</a:t>
            </a:r>
            <a:r>
              <a:rPr lang="fr-FR" dirty="0" smtClean="0">
                <a:solidFill>
                  <a:srgbClr val="1F497D"/>
                </a:solidFill>
              </a:rPr>
              <a:t>, [OIII], [OII] </a:t>
            </a:r>
            <a:r>
              <a:rPr lang="fr-FR" dirty="0" smtClean="0">
                <a:solidFill>
                  <a:srgbClr val="1F497D"/>
                </a:solidFill>
                <a:sym typeface="Wingdings"/>
              </a:rPr>
              <a:t> </a:t>
            </a:r>
            <a:r>
              <a:rPr lang="fr-FR" b="1" dirty="0" err="1" smtClean="0">
                <a:solidFill>
                  <a:srgbClr val="1F497D"/>
                </a:solidFill>
                <a:sym typeface="Wingdings"/>
              </a:rPr>
              <a:t>ionized</a:t>
            </a:r>
            <a:r>
              <a:rPr lang="fr-FR" b="1" dirty="0" smtClean="0">
                <a:solidFill>
                  <a:srgbClr val="1F497D"/>
                </a:solidFill>
                <a:sym typeface="Wingdings"/>
              </a:rPr>
              <a:t> </a:t>
            </a:r>
            <a:r>
              <a:rPr lang="fr-FR" b="1" dirty="0" err="1" smtClean="0">
                <a:solidFill>
                  <a:srgbClr val="1F497D"/>
                </a:solidFill>
                <a:sym typeface="Wingdings"/>
              </a:rPr>
              <a:t>gas</a:t>
            </a:r>
            <a:endParaRPr lang="fr-FR" b="1" dirty="0" smtClean="0">
              <a:solidFill>
                <a:srgbClr val="1F497D"/>
              </a:solidFill>
              <a:sym typeface="Wingdings"/>
            </a:endParaRPr>
          </a:p>
          <a:p>
            <a:pPr algn="just"/>
            <a:r>
              <a:rPr lang="fr-FR" dirty="0" err="1" smtClean="0">
                <a:solidFill>
                  <a:schemeClr val="accent2"/>
                </a:solidFill>
                <a:sym typeface="Wingdings"/>
              </a:rPr>
              <a:t>Extract</a:t>
            </a:r>
            <a:r>
              <a:rPr lang="fr-FR" dirty="0" smtClean="0">
                <a:solidFill>
                  <a:schemeClr val="accent2"/>
                </a:solidFill>
                <a:sym typeface="Wingdings"/>
              </a:rPr>
              <a:t> </a:t>
            </a:r>
            <a:r>
              <a:rPr lang="fr-FR" b="1" dirty="0" err="1" smtClean="0">
                <a:solidFill>
                  <a:schemeClr val="accent2"/>
                </a:solidFill>
                <a:sym typeface="Wingdings"/>
              </a:rPr>
              <a:t>maps</a:t>
            </a:r>
            <a:r>
              <a:rPr lang="fr-FR" dirty="0" smtClean="0">
                <a:solidFill>
                  <a:schemeClr val="accent2"/>
                </a:solidFill>
                <a:sym typeface="Wingdings"/>
              </a:rPr>
              <a:t> of line </a:t>
            </a:r>
            <a:r>
              <a:rPr lang="fr-FR" b="1" dirty="0" smtClean="0">
                <a:solidFill>
                  <a:schemeClr val="accent2"/>
                </a:solidFill>
                <a:sym typeface="Wingdings"/>
              </a:rPr>
              <a:t>flux</a:t>
            </a:r>
            <a:r>
              <a:rPr lang="fr-FR" dirty="0" smtClean="0">
                <a:solidFill>
                  <a:schemeClr val="accent2"/>
                </a:solidFill>
                <a:sym typeface="Wingdings"/>
              </a:rPr>
              <a:t>, </a:t>
            </a:r>
            <a:r>
              <a:rPr lang="fr-FR" b="1" dirty="0" smtClean="0">
                <a:solidFill>
                  <a:schemeClr val="accent2"/>
                </a:solidFill>
                <a:sym typeface="Wingdings"/>
              </a:rPr>
              <a:t>rotation </a:t>
            </a:r>
            <a:r>
              <a:rPr lang="fr-FR" dirty="0" smtClean="0">
                <a:solidFill>
                  <a:schemeClr val="accent2"/>
                </a:solidFill>
                <a:sym typeface="Wingdings"/>
              </a:rPr>
              <a:t>(</a:t>
            </a:r>
            <a:r>
              <a:rPr lang="fr-FR" dirty="0" err="1" smtClean="0">
                <a:solidFill>
                  <a:schemeClr val="accent2"/>
                </a:solidFill>
                <a:sym typeface="Wingdings"/>
              </a:rPr>
              <a:t>centroïd</a:t>
            </a:r>
            <a:r>
              <a:rPr lang="fr-FR" dirty="0" smtClean="0">
                <a:solidFill>
                  <a:schemeClr val="accent2"/>
                </a:solidFill>
                <a:sym typeface="Wingdings"/>
              </a:rPr>
              <a:t>) and </a:t>
            </a:r>
            <a:r>
              <a:rPr lang="fr-FR" b="1" dirty="0" smtClean="0">
                <a:solidFill>
                  <a:schemeClr val="accent2"/>
                </a:solidFill>
                <a:sym typeface="Wingdings"/>
              </a:rPr>
              <a:t>dispersion</a:t>
            </a:r>
            <a:r>
              <a:rPr lang="fr-FR" dirty="0" smtClean="0">
                <a:solidFill>
                  <a:schemeClr val="accent2"/>
                </a:solidFill>
                <a:sym typeface="Wingdings"/>
              </a:rPr>
              <a:t> (</a:t>
            </a:r>
            <a:r>
              <a:rPr lang="fr-FR" dirty="0" err="1" smtClean="0">
                <a:solidFill>
                  <a:schemeClr val="accent2"/>
                </a:solidFill>
                <a:sym typeface="Wingdings"/>
              </a:rPr>
              <a:t>width</a:t>
            </a:r>
            <a:r>
              <a:rPr lang="fr-FR" dirty="0" smtClean="0">
                <a:solidFill>
                  <a:schemeClr val="accent2"/>
                </a:solidFill>
                <a:sym typeface="Wingdings"/>
              </a:rPr>
              <a:t>) </a:t>
            </a:r>
            <a:r>
              <a:rPr lang="fr-FR" b="1" dirty="0" err="1" smtClean="0">
                <a:solidFill>
                  <a:schemeClr val="accent2"/>
                </a:solidFill>
                <a:sym typeface="Wingdings"/>
              </a:rPr>
              <a:t>velocity</a:t>
            </a:r>
            <a:r>
              <a:rPr lang="fr-FR" b="1" dirty="0" smtClean="0">
                <a:solidFill>
                  <a:schemeClr val="accent2"/>
                </a:solidFill>
                <a:sym typeface="Wingdings"/>
              </a:rPr>
              <a:t> </a:t>
            </a:r>
          </a:p>
          <a:p>
            <a:pPr algn="just"/>
            <a:r>
              <a:rPr lang="fr-FR" b="1" dirty="0" smtClean="0">
                <a:solidFill>
                  <a:schemeClr val="tx2"/>
                </a:solidFill>
                <a:sym typeface="Wingdings"/>
              </a:rPr>
              <a:t>PSF</a:t>
            </a:r>
            <a:r>
              <a:rPr lang="fr-FR" dirty="0" smtClean="0">
                <a:solidFill>
                  <a:schemeClr val="tx2"/>
                </a:solidFill>
                <a:sym typeface="Wingdings"/>
              </a:rPr>
              <a:t> (</a:t>
            </a:r>
            <a:r>
              <a:rPr lang="fr-FR" dirty="0" err="1">
                <a:solidFill>
                  <a:schemeClr val="tx2"/>
                </a:solidFill>
                <a:sym typeface="Wingdings"/>
              </a:rPr>
              <a:t>beam</a:t>
            </a:r>
            <a:r>
              <a:rPr lang="fr-FR" dirty="0">
                <a:solidFill>
                  <a:schemeClr val="tx2"/>
                </a:solidFill>
                <a:sym typeface="Wingdings"/>
              </a:rPr>
              <a:t> </a:t>
            </a:r>
            <a:r>
              <a:rPr lang="fr-FR" dirty="0" err="1" smtClean="0">
                <a:solidFill>
                  <a:schemeClr val="tx2"/>
                </a:solidFill>
                <a:sym typeface="Wingdings"/>
              </a:rPr>
              <a:t>smearing</a:t>
            </a:r>
            <a:r>
              <a:rPr lang="fr-FR" dirty="0" smtClean="0">
                <a:solidFill>
                  <a:schemeClr val="tx2"/>
                </a:solidFill>
                <a:sym typeface="Wingdings"/>
              </a:rPr>
              <a:t>) has to </a:t>
            </a:r>
            <a:r>
              <a:rPr lang="fr-FR" dirty="0" err="1" smtClean="0">
                <a:solidFill>
                  <a:schemeClr val="tx2"/>
                </a:solidFill>
                <a:sym typeface="Wingdings"/>
              </a:rPr>
              <a:t>be</a:t>
            </a:r>
            <a:r>
              <a:rPr lang="fr-FR" dirty="0" smtClean="0">
                <a:solidFill>
                  <a:schemeClr val="tx2"/>
                </a:solidFill>
                <a:sym typeface="Wingdings"/>
              </a:rPr>
              <a:t> </a:t>
            </a:r>
            <a:r>
              <a:rPr lang="fr-FR" dirty="0" err="1" smtClean="0">
                <a:solidFill>
                  <a:schemeClr val="tx2"/>
                </a:solidFill>
                <a:sym typeface="Wingdings"/>
              </a:rPr>
              <a:t>taken</a:t>
            </a:r>
            <a:r>
              <a:rPr lang="fr-FR" dirty="0" smtClean="0">
                <a:solidFill>
                  <a:schemeClr val="tx2"/>
                </a:solidFill>
                <a:sym typeface="Wingdings"/>
              </a:rPr>
              <a:t> </a:t>
            </a:r>
            <a:r>
              <a:rPr lang="fr-FR" dirty="0" err="1" smtClean="0">
                <a:solidFill>
                  <a:schemeClr val="tx2"/>
                </a:solidFill>
                <a:sym typeface="Wingdings"/>
              </a:rPr>
              <a:t>into</a:t>
            </a:r>
            <a:r>
              <a:rPr lang="fr-FR" dirty="0" smtClean="0">
                <a:solidFill>
                  <a:schemeClr val="tx2"/>
                </a:solidFill>
                <a:sym typeface="Wingdings"/>
              </a:rPr>
              <a:t> </a:t>
            </a:r>
            <a:r>
              <a:rPr lang="fr-FR" dirty="0" err="1" smtClean="0">
                <a:solidFill>
                  <a:schemeClr val="tx2"/>
                </a:solidFill>
                <a:sym typeface="Wingdings"/>
              </a:rPr>
              <a:t>account</a:t>
            </a:r>
            <a:r>
              <a:rPr lang="fr-FR" dirty="0" smtClean="0">
                <a:solidFill>
                  <a:schemeClr val="tx2"/>
                </a:solidFill>
                <a:sym typeface="Wingdings"/>
              </a:rPr>
              <a:t> </a:t>
            </a:r>
            <a:r>
              <a:rPr lang="fr-FR" dirty="0" err="1" smtClean="0">
                <a:solidFill>
                  <a:schemeClr val="tx2"/>
                </a:solidFill>
                <a:sym typeface="Wingdings"/>
              </a:rPr>
              <a:t>carefully</a:t>
            </a:r>
            <a:endParaRPr lang="fr-FR" dirty="0" smtClean="0">
              <a:solidFill>
                <a:schemeClr val="tx2"/>
              </a:solidFill>
              <a:sym typeface="Wingdings"/>
            </a:endParaRPr>
          </a:p>
          <a:p>
            <a:pPr algn="just"/>
            <a:r>
              <a:rPr lang="fr-FR" dirty="0" smtClean="0">
                <a:solidFill>
                  <a:schemeClr val="accent2"/>
                </a:solidFill>
                <a:sym typeface="Wingdings"/>
              </a:rPr>
              <a:t>Main outputs: Maximum </a:t>
            </a:r>
            <a:r>
              <a:rPr lang="fr-FR" b="1" dirty="0">
                <a:solidFill>
                  <a:schemeClr val="accent2"/>
                </a:solidFill>
                <a:sym typeface="Wingdings"/>
              </a:rPr>
              <a:t>r</a:t>
            </a:r>
            <a:r>
              <a:rPr lang="fr-FR" b="1" dirty="0" smtClean="0">
                <a:solidFill>
                  <a:schemeClr val="accent2"/>
                </a:solidFill>
                <a:sym typeface="Wingdings"/>
              </a:rPr>
              <a:t>otation</a:t>
            </a:r>
            <a:r>
              <a:rPr lang="fr-FR" dirty="0" smtClean="0">
                <a:solidFill>
                  <a:schemeClr val="accent2"/>
                </a:solidFill>
                <a:sym typeface="Wingdings"/>
              </a:rPr>
              <a:t> </a:t>
            </a:r>
            <a:r>
              <a:rPr lang="fr-FR" dirty="0" err="1" smtClean="0">
                <a:solidFill>
                  <a:schemeClr val="accent2"/>
                </a:solidFill>
                <a:sym typeface="Wingdings"/>
              </a:rPr>
              <a:t>velocity</a:t>
            </a:r>
            <a:r>
              <a:rPr lang="fr-FR" dirty="0" smtClean="0">
                <a:solidFill>
                  <a:schemeClr val="accent2"/>
                </a:solidFill>
                <a:sym typeface="Wingdings"/>
              </a:rPr>
              <a:t> and </a:t>
            </a:r>
            <a:r>
              <a:rPr lang="fr-FR" b="1" dirty="0" smtClean="0">
                <a:solidFill>
                  <a:schemeClr val="accent2"/>
                </a:solidFill>
                <a:sym typeface="Wingdings"/>
              </a:rPr>
              <a:t>dispersion</a:t>
            </a:r>
            <a:r>
              <a:rPr lang="fr-FR" dirty="0" smtClean="0">
                <a:solidFill>
                  <a:schemeClr val="accent2"/>
                </a:solidFill>
                <a:sym typeface="Wingdings"/>
              </a:rPr>
              <a:t> </a:t>
            </a:r>
            <a:r>
              <a:rPr lang="fr-FR" dirty="0" err="1" smtClean="0">
                <a:solidFill>
                  <a:schemeClr val="accent2"/>
                </a:solidFill>
                <a:sym typeface="Wingdings"/>
              </a:rPr>
              <a:t>velocity</a:t>
            </a:r>
            <a:r>
              <a:rPr lang="fr-FR" dirty="0" smtClean="0">
                <a:solidFill>
                  <a:schemeClr val="accent2"/>
                </a:solidFill>
                <a:sym typeface="Wingdings"/>
              </a:rPr>
              <a:t> + </a:t>
            </a:r>
            <a:r>
              <a:rPr lang="fr-FR" dirty="0" err="1" smtClean="0">
                <a:solidFill>
                  <a:schemeClr val="accent2"/>
                </a:solidFill>
                <a:sym typeface="Wingdings"/>
              </a:rPr>
              <a:t>characterization</a:t>
            </a:r>
            <a:r>
              <a:rPr lang="fr-FR" dirty="0" smtClean="0">
                <a:solidFill>
                  <a:schemeClr val="accent2"/>
                </a:solidFill>
                <a:sym typeface="Wingdings"/>
              </a:rPr>
              <a:t> of </a:t>
            </a:r>
            <a:r>
              <a:rPr lang="fr-FR" dirty="0" err="1" smtClean="0">
                <a:solidFill>
                  <a:schemeClr val="accent2"/>
                </a:solidFill>
                <a:sym typeface="Wingdings"/>
              </a:rPr>
              <a:t>instabilities</a:t>
            </a:r>
            <a:r>
              <a:rPr lang="fr-FR" dirty="0" smtClean="0">
                <a:solidFill>
                  <a:schemeClr val="accent2"/>
                </a:solidFill>
                <a:sym typeface="Wingdings"/>
              </a:rPr>
              <a:t> (</a:t>
            </a:r>
            <a:r>
              <a:rPr lang="fr-FR" dirty="0" err="1" smtClean="0">
                <a:solidFill>
                  <a:schemeClr val="accent2"/>
                </a:solidFill>
                <a:sym typeface="Wingdings"/>
              </a:rPr>
              <a:t>eg</a:t>
            </a:r>
            <a:r>
              <a:rPr lang="fr-FR" dirty="0" smtClean="0">
                <a:solidFill>
                  <a:schemeClr val="accent2"/>
                </a:solidFill>
                <a:sym typeface="Wingdings"/>
              </a:rPr>
              <a:t>. </a:t>
            </a:r>
            <a:r>
              <a:rPr lang="fr-FR" b="1" dirty="0" err="1">
                <a:solidFill>
                  <a:schemeClr val="accent2"/>
                </a:solidFill>
                <a:sym typeface="Wingdings"/>
              </a:rPr>
              <a:t>m</a:t>
            </a:r>
            <a:r>
              <a:rPr lang="fr-FR" b="1" dirty="0" err="1" smtClean="0">
                <a:solidFill>
                  <a:schemeClr val="accent2"/>
                </a:solidFill>
                <a:sym typeface="Wingdings"/>
              </a:rPr>
              <a:t>ergers</a:t>
            </a:r>
            <a:r>
              <a:rPr lang="fr-FR" dirty="0" smtClean="0">
                <a:solidFill>
                  <a:schemeClr val="accent2"/>
                </a:solidFill>
                <a:sym typeface="Wingdings"/>
              </a:rPr>
              <a:t> signatures)</a:t>
            </a:r>
          </a:p>
          <a:p>
            <a:pPr algn="just"/>
            <a:r>
              <a:rPr lang="fr-FR" dirty="0" err="1">
                <a:solidFill>
                  <a:schemeClr val="tx2"/>
                </a:solidFill>
                <a:sym typeface="Wingdings"/>
              </a:rPr>
              <a:t>Need</a:t>
            </a:r>
            <a:r>
              <a:rPr lang="fr-FR" dirty="0">
                <a:solidFill>
                  <a:schemeClr val="tx2"/>
                </a:solidFill>
                <a:sym typeface="Wingdings"/>
              </a:rPr>
              <a:t> for </a:t>
            </a:r>
            <a:r>
              <a:rPr lang="fr-FR" b="1" dirty="0" err="1">
                <a:solidFill>
                  <a:schemeClr val="tx2"/>
                </a:solidFill>
                <a:sym typeface="Wingdings"/>
              </a:rPr>
              <a:t>ancillary</a:t>
            </a:r>
            <a:r>
              <a:rPr lang="fr-FR" b="1" dirty="0">
                <a:solidFill>
                  <a:schemeClr val="tx2"/>
                </a:solidFill>
                <a:sym typeface="Wingdings"/>
              </a:rPr>
              <a:t> data</a:t>
            </a:r>
            <a:r>
              <a:rPr lang="fr-FR" dirty="0">
                <a:solidFill>
                  <a:schemeClr val="tx2"/>
                </a:solidFill>
                <a:sym typeface="Wingdings"/>
              </a:rPr>
              <a:t>, </a:t>
            </a:r>
            <a:r>
              <a:rPr lang="fr-FR" dirty="0" err="1">
                <a:solidFill>
                  <a:schemeClr val="tx2"/>
                </a:solidFill>
                <a:sym typeface="Wingdings"/>
              </a:rPr>
              <a:t>especially</a:t>
            </a:r>
            <a:r>
              <a:rPr lang="fr-FR" dirty="0">
                <a:solidFill>
                  <a:schemeClr val="tx2"/>
                </a:solidFill>
                <a:sym typeface="Wingdings"/>
              </a:rPr>
              <a:t> </a:t>
            </a:r>
            <a:r>
              <a:rPr lang="fr-FR" dirty="0" err="1">
                <a:solidFill>
                  <a:schemeClr val="tx2"/>
                </a:solidFill>
                <a:sym typeface="Wingdings"/>
              </a:rPr>
              <a:t>high-resolution</a:t>
            </a:r>
            <a:r>
              <a:rPr lang="fr-FR" dirty="0">
                <a:solidFill>
                  <a:schemeClr val="tx2"/>
                </a:solidFill>
                <a:sym typeface="Wingdings"/>
              </a:rPr>
              <a:t> images (</a:t>
            </a:r>
            <a:r>
              <a:rPr lang="fr-FR" dirty="0" err="1">
                <a:solidFill>
                  <a:schemeClr val="tx2"/>
                </a:solidFill>
                <a:sym typeface="Wingdings"/>
              </a:rPr>
              <a:t>eg</a:t>
            </a:r>
            <a:r>
              <a:rPr lang="fr-FR" dirty="0">
                <a:solidFill>
                  <a:schemeClr val="tx2"/>
                </a:solidFill>
                <a:sym typeface="Wingdings"/>
              </a:rPr>
              <a:t>. HST</a:t>
            </a:r>
            <a:r>
              <a:rPr lang="fr-FR" dirty="0" smtClean="0">
                <a:solidFill>
                  <a:schemeClr val="tx2"/>
                </a:solidFill>
                <a:sym typeface="Wingdings"/>
              </a:rPr>
              <a:t>), and </a:t>
            </a:r>
            <a:r>
              <a:rPr lang="fr-FR" b="1" dirty="0" err="1" smtClean="0">
                <a:solidFill>
                  <a:schemeClr val="tx2"/>
                </a:solidFill>
                <a:sym typeface="Wingdings"/>
              </a:rPr>
              <a:t>modeling</a:t>
            </a:r>
            <a:endParaRPr lang="fr-FR" b="1" dirty="0">
              <a:solidFill>
                <a:schemeClr val="tx2"/>
              </a:solidFill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926226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>
                <a:latin typeface="Avenir Black"/>
                <a:cs typeface="Avenir Black"/>
              </a:rPr>
              <a:t>Velocity</a:t>
            </a:r>
            <a:r>
              <a:rPr lang="fr-FR" b="1" dirty="0" smtClean="0">
                <a:latin typeface="Avenir Black"/>
                <a:cs typeface="Avenir Black"/>
              </a:rPr>
              <a:t> Fields </a:t>
            </a:r>
            <a:r>
              <a:rPr lang="fr-FR" b="1" dirty="0" err="1">
                <a:latin typeface="Avenir Black"/>
                <a:cs typeface="Avenir Black"/>
              </a:rPr>
              <a:t>M</a:t>
            </a:r>
            <a:r>
              <a:rPr lang="fr-FR" b="1" dirty="0" err="1" smtClean="0">
                <a:latin typeface="Avenir Black"/>
                <a:cs typeface="Avenir Black"/>
              </a:rPr>
              <a:t>odeling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FR" b="1" dirty="0" smtClean="0">
                <a:solidFill>
                  <a:srgbClr val="1F497D"/>
                </a:solidFill>
              </a:rPr>
              <a:t>1D or 2D </a:t>
            </a:r>
            <a:r>
              <a:rPr lang="fr-FR" b="1" dirty="0" err="1" smtClean="0">
                <a:solidFill>
                  <a:srgbClr val="1F497D"/>
                </a:solidFill>
              </a:rPr>
              <a:t>fitting</a:t>
            </a:r>
            <a:endParaRPr lang="fr-FR" b="1" dirty="0" smtClean="0">
              <a:solidFill>
                <a:srgbClr val="1F497D"/>
              </a:solidFill>
            </a:endParaRPr>
          </a:p>
          <a:p>
            <a:pPr lvl="1"/>
            <a:r>
              <a:rPr lang="fr-FR" dirty="0" err="1" smtClean="0">
                <a:solidFill>
                  <a:srgbClr val="1F497D"/>
                </a:solidFill>
              </a:rPr>
              <a:t>Assuming</a:t>
            </a:r>
            <a:r>
              <a:rPr lang="fr-FR" dirty="0" smtClean="0">
                <a:solidFill>
                  <a:srgbClr val="1F497D"/>
                </a:solidFill>
              </a:rPr>
              <a:t> </a:t>
            </a:r>
            <a:r>
              <a:rPr lang="fr-FR" b="1" dirty="0" err="1" smtClean="0">
                <a:solidFill>
                  <a:srgbClr val="1F497D"/>
                </a:solidFill>
              </a:rPr>
              <a:t>potential-well</a:t>
            </a:r>
            <a:r>
              <a:rPr lang="fr-FR" b="1" dirty="0" smtClean="0">
                <a:solidFill>
                  <a:srgbClr val="1F497D"/>
                </a:solidFill>
              </a:rPr>
              <a:t> </a:t>
            </a:r>
            <a:r>
              <a:rPr lang="fr-FR" b="1" dirty="0" err="1" smtClean="0">
                <a:solidFill>
                  <a:srgbClr val="1F497D"/>
                </a:solidFill>
              </a:rPr>
              <a:t>from</a:t>
            </a:r>
            <a:r>
              <a:rPr lang="fr-FR" b="1" dirty="0" smtClean="0">
                <a:solidFill>
                  <a:srgbClr val="1F497D"/>
                </a:solidFill>
              </a:rPr>
              <a:t> mass distribution </a:t>
            </a:r>
            <a:r>
              <a:rPr lang="fr-FR" sz="2000" dirty="0" smtClean="0">
                <a:solidFill>
                  <a:srgbClr val="1F497D"/>
                </a:solidFill>
              </a:rPr>
              <a:t>(</a:t>
            </a:r>
            <a:r>
              <a:rPr lang="fr-FR" sz="2000" dirty="0" err="1" smtClean="0">
                <a:solidFill>
                  <a:srgbClr val="1F497D"/>
                </a:solidFill>
              </a:rPr>
              <a:t>eg</a:t>
            </a:r>
            <a:r>
              <a:rPr lang="fr-FR" sz="2000" dirty="0" smtClean="0">
                <a:solidFill>
                  <a:srgbClr val="1F497D"/>
                </a:solidFill>
              </a:rPr>
              <a:t>. Genzel+08, Förster-Schreiber+09, Gnerucci+11, Wisnioski+15, Swinbank+17)</a:t>
            </a:r>
          </a:p>
          <a:p>
            <a:pPr lvl="1"/>
            <a:r>
              <a:rPr lang="fr-FR" b="1" dirty="0" err="1" smtClean="0">
                <a:solidFill>
                  <a:srgbClr val="1F497D"/>
                </a:solidFill>
              </a:rPr>
              <a:t>Fixed</a:t>
            </a:r>
            <a:r>
              <a:rPr lang="fr-FR" b="1" dirty="0" smtClean="0">
                <a:solidFill>
                  <a:srgbClr val="1F497D"/>
                </a:solidFill>
              </a:rPr>
              <a:t> </a:t>
            </a:r>
            <a:r>
              <a:rPr lang="fr-FR" b="1" dirty="0" err="1" smtClean="0">
                <a:solidFill>
                  <a:srgbClr val="1F497D"/>
                </a:solidFill>
              </a:rPr>
              <a:t>function</a:t>
            </a:r>
            <a:r>
              <a:rPr lang="fr-FR" b="1" dirty="0" smtClean="0">
                <a:solidFill>
                  <a:srgbClr val="1F497D"/>
                </a:solidFill>
              </a:rPr>
              <a:t> </a:t>
            </a:r>
            <a:r>
              <a:rPr lang="fr-FR" dirty="0" smtClean="0">
                <a:solidFill>
                  <a:srgbClr val="1F497D"/>
                </a:solidFill>
              </a:rPr>
              <a:t>(</a:t>
            </a:r>
            <a:r>
              <a:rPr lang="fr-FR" dirty="0" err="1" smtClean="0">
                <a:solidFill>
                  <a:srgbClr val="1F497D"/>
                </a:solidFill>
              </a:rPr>
              <a:t>arctan</a:t>
            </a:r>
            <a:r>
              <a:rPr lang="fr-FR" dirty="0" smtClean="0">
                <a:solidFill>
                  <a:srgbClr val="1F497D"/>
                </a:solidFill>
              </a:rPr>
              <a:t>, </a:t>
            </a:r>
            <a:r>
              <a:rPr lang="fr-FR" dirty="0" err="1" smtClean="0">
                <a:solidFill>
                  <a:srgbClr val="1F497D"/>
                </a:solidFill>
              </a:rPr>
              <a:t>etc</a:t>
            </a:r>
            <a:r>
              <a:rPr lang="fr-FR" dirty="0" smtClean="0">
                <a:solidFill>
                  <a:srgbClr val="1F497D"/>
                </a:solidFill>
              </a:rPr>
              <a:t>) to </a:t>
            </a:r>
            <a:r>
              <a:rPr lang="fr-FR" dirty="0" err="1" smtClean="0">
                <a:solidFill>
                  <a:srgbClr val="1F497D"/>
                </a:solidFill>
              </a:rPr>
              <a:t>reproduce</a:t>
            </a:r>
            <a:r>
              <a:rPr lang="fr-FR" dirty="0" smtClean="0">
                <a:solidFill>
                  <a:srgbClr val="1F497D"/>
                </a:solidFill>
              </a:rPr>
              <a:t> </a:t>
            </a:r>
            <a:r>
              <a:rPr lang="fr-FR" dirty="0" err="1">
                <a:solidFill>
                  <a:srgbClr val="1F497D"/>
                </a:solidFill>
              </a:rPr>
              <a:t>flattening</a:t>
            </a:r>
            <a:r>
              <a:rPr lang="fr-FR" dirty="0">
                <a:solidFill>
                  <a:srgbClr val="1F497D"/>
                </a:solidFill>
              </a:rPr>
              <a:t> </a:t>
            </a:r>
            <a:r>
              <a:rPr lang="fr-FR" dirty="0" smtClean="0">
                <a:solidFill>
                  <a:srgbClr val="1F497D"/>
                </a:solidFill>
              </a:rPr>
              <a:t>of rotation </a:t>
            </a:r>
            <a:r>
              <a:rPr lang="fr-FR" dirty="0" err="1">
                <a:solidFill>
                  <a:srgbClr val="1F497D"/>
                </a:solidFill>
              </a:rPr>
              <a:t>c</a:t>
            </a:r>
            <a:r>
              <a:rPr lang="fr-FR" dirty="0" err="1" smtClean="0">
                <a:solidFill>
                  <a:srgbClr val="1F497D"/>
                </a:solidFill>
              </a:rPr>
              <a:t>urves</a:t>
            </a:r>
            <a:r>
              <a:rPr lang="fr-FR" dirty="0" smtClean="0">
                <a:solidFill>
                  <a:srgbClr val="1F497D"/>
                </a:solidFill>
              </a:rPr>
              <a:t> </a:t>
            </a:r>
            <a:r>
              <a:rPr lang="fr-FR" sz="2000" dirty="0">
                <a:solidFill>
                  <a:srgbClr val="1F497D"/>
                </a:solidFill>
              </a:rPr>
              <a:t>(</a:t>
            </a:r>
            <a:r>
              <a:rPr lang="fr-FR" sz="2000" dirty="0" err="1" smtClean="0">
                <a:solidFill>
                  <a:srgbClr val="1F497D"/>
                </a:solidFill>
              </a:rPr>
              <a:t>eg</a:t>
            </a:r>
            <a:r>
              <a:rPr lang="fr-FR" sz="2000" dirty="0" smtClean="0">
                <a:solidFill>
                  <a:srgbClr val="1F497D"/>
                </a:solidFill>
              </a:rPr>
              <a:t>. Epinat+12, Swinbank+12, Stott+16, Contini+16, Harrison+17)</a:t>
            </a:r>
          </a:p>
          <a:p>
            <a:r>
              <a:rPr lang="fr-FR" b="1" dirty="0" smtClean="0">
                <a:solidFill>
                  <a:schemeClr val="accent2"/>
                </a:solidFill>
              </a:rPr>
              <a:t>3D </a:t>
            </a:r>
            <a:r>
              <a:rPr lang="fr-FR" b="1" dirty="0" err="1" smtClean="0">
                <a:solidFill>
                  <a:schemeClr val="accent2"/>
                </a:solidFill>
              </a:rPr>
              <a:t>fitting</a:t>
            </a:r>
            <a:r>
              <a:rPr lang="fr-FR" b="1" dirty="0" smtClean="0">
                <a:solidFill>
                  <a:schemeClr val="accent2"/>
                </a:solidFill>
              </a:rPr>
              <a:t>: </a:t>
            </a:r>
            <a:r>
              <a:rPr lang="fr-FR" sz="3000" dirty="0" err="1" smtClean="0">
                <a:solidFill>
                  <a:schemeClr val="accent2"/>
                </a:solidFill>
              </a:rPr>
              <a:t>useful</a:t>
            </a:r>
            <a:r>
              <a:rPr lang="fr-FR" sz="3000" dirty="0" smtClean="0">
                <a:solidFill>
                  <a:schemeClr val="accent2"/>
                </a:solidFill>
              </a:rPr>
              <a:t> for </a:t>
            </a:r>
            <a:r>
              <a:rPr lang="fr-FR" sz="3000" b="1" dirty="0" err="1" smtClean="0">
                <a:solidFill>
                  <a:schemeClr val="accent2"/>
                </a:solidFill>
              </a:rPr>
              <a:t>faint</a:t>
            </a:r>
            <a:r>
              <a:rPr lang="fr-FR" sz="3000" dirty="0" smtClean="0">
                <a:solidFill>
                  <a:schemeClr val="accent2"/>
                </a:solidFill>
              </a:rPr>
              <a:t> and/or </a:t>
            </a:r>
            <a:r>
              <a:rPr lang="fr-FR" sz="3000" b="1" dirty="0" smtClean="0">
                <a:solidFill>
                  <a:schemeClr val="accent2"/>
                </a:solidFill>
              </a:rPr>
              <a:t>compact</a:t>
            </a:r>
            <a:r>
              <a:rPr lang="fr-FR" sz="3000" dirty="0" smtClean="0">
                <a:solidFill>
                  <a:schemeClr val="accent2"/>
                </a:solidFill>
              </a:rPr>
              <a:t> galaxies</a:t>
            </a:r>
            <a:endParaRPr lang="fr-FR" sz="3000" dirty="0">
              <a:solidFill>
                <a:schemeClr val="accent2"/>
              </a:solidFill>
            </a:endParaRPr>
          </a:p>
          <a:p>
            <a:pPr lvl="1"/>
            <a:r>
              <a:rPr lang="fr-FR" dirty="0" smtClean="0">
                <a:solidFill>
                  <a:schemeClr val="accent2"/>
                </a:solidFill>
              </a:rPr>
              <a:t>GALPAK</a:t>
            </a:r>
            <a:r>
              <a:rPr lang="fr-FR" baseline="30000" dirty="0" smtClean="0">
                <a:solidFill>
                  <a:schemeClr val="accent2"/>
                </a:solidFill>
              </a:rPr>
              <a:t>3D</a:t>
            </a:r>
            <a:r>
              <a:rPr lang="fr-FR" dirty="0" smtClean="0">
                <a:solidFill>
                  <a:schemeClr val="accent2"/>
                </a:solidFill>
              </a:rPr>
              <a:t> </a:t>
            </a:r>
            <a:r>
              <a:rPr lang="fr-FR" sz="2200" dirty="0" smtClean="0">
                <a:solidFill>
                  <a:schemeClr val="accent2"/>
                </a:solidFill>
              </a:rPr>
              <a:t>(Bouché+15)</a:t>
            </a:r>
          </a:p>
          <a:p>
            <a:pPr lvl="1"/>
            <a:r>
              <a:rPr lang="fr-FR" baseline="30000" dirty="0" smtClean="0">
                <a:solidFill>
                  <a:schemeClr val="accent2"/>
                </a:solidFill>
              </a:rPr>
              <a:t>3D</a:t>
            </a:r>
            <a:r>
              <a:rPr lang="fr-FR" dirty="0" smtClean="0">
                <a:solidFill>
                  <a:schemeClr val="accent2"/>
                </a:solidFill>
              </a:rPr>
              <a:t>BAROLO </a:t>
            </a:r>
            <a:r>
              <a:rPr lang="fr-FR" sz="2200" dirty="0" smtClean="0">
                <a:solidFill>
                  <a:schemeClr val="accent2"/>
                </a:solidFill>
              </a:rPr>
              <a:t>(Di Teodoro+Fraternali15)</a:t>
            </a:r>
          </a:p>
        </p:txBody>
      </p:sp>
    </p:spTree>
    <p:extLst>
      <p:ext uri="{BB962C8B-B14F-4D97-AF65-F5344CB8AC3E}">
        <p14:creationId xmlns:p14="http://schemas.microsoft.com/office/powerpoint/2010/main" val="3595558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52920"/>
            <a:ext cx="9144000" cy="1206952"/>
          </a:xfrm>
        </p:spPr>
        <p:txBody>
          <a:bodyPr>
            <a:normAutofit fontScale="90000"/>
          </a:bodyPr>
          <a:lstStyle/>
          <a:p>
            <a:r>
              <a:rPr lang="fr-FR" b="1" dirty="0" smtClean="0">
                <a:latin typeface="Avenir Black"/>
                <a:cs typeface="Avenir Black"/>
              </a:rPr>
              <a:t>Application </a:t>
            </a:r>
            <a:r>
              <a:rPr lang="fr-FR" b="1" dirty="0" smtClean="0">
                <a:latin typeface="Avenir Black"/>
                <a:cs typeface="Avenir Black"/>
              </a:rPr>
              <a:t>to </a:t>
            </a:r>
            <a:r>
              <a:rPr lang="fr-FR" b="1" dirty="0" smtClean="0">
                <a:latin typeface="Avenir Black"/>
                <a:cs typeface="Avenir Black"/>
              </a:rPr>
              <a:t>MUSE (</a:t>
            </a:r>
            <a:r>
              <a:rPr lang="fr-FR" b="1" dirty="0" err="1" smtClean="0">
                <a:latin typeface="Avenir Black"/>
                <a:cs typeface="Avenir Black"/>
              </a:rPr>
              <a:t>d</a:t>
            </a:r>
            <a:r>
              <a:rPr lang="fr-FR" b="1" dirty="0" err="1" smtClean="0">
                <a:latin typeface="Avenir Black"/>
                <a:cs typeface="Avenir Black"/>
              </a:rPr>
              <a:t>eep</a:t>
            </a:r>
            <a:r>
              <a:rPr lang="fr-FR" b="1" dirty="0" smtClean="0">
                <a:latin typeface="Avenir Black"/>
                <a:cs typeface="Avenir Black"/>
              </a:rPr>
              <a:t>) </a:t>
            </a:r>
            <a:r>
              <a:rPr lang="fr-FR" b="1" dirty="0" smtClean="0">
                <a:latin typeface="Avenir Black"/>
                <a:cs typeface="Avenir Black"/>
              </a:rPr>
              <a:t>Fields</a:t>
            </a:r>
            <a:endParaRPr lang="fr-FR" dirty="0">
              <a:latin typeface="Avenir Book"/>
              <a:cs typeface="Avenir Book"/>
            </a:endParaRPr>
          </a:p>
        </p:txBody>
      </p:sp>
      <p:pic>
        <p:nvPicPr>
          <p:cNvPr id="4" name="Image 3" descr="Redshifts_on_HSTF814W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0" b="5881"/>
          <a:stretch/>
        </p:blipFill>
        <p:spPr>
          <a:xfrm>
            <a:off x="192090" y="2012382"/>
            <a:ext cx="4051308" cy="396000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2815892" y="5525200"/>
            <a:ext cx="126979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Avenir Black"/>
                <a:cs typeface="Avenir Black"/>
              </a:rPr>
              <a:t>Bacon+15</a:t>
            </a:r>
            <a:endParaRPr lang="fr-FR" dirty="0">
              <a:latin typeface="Avenir Book"/>
              <a:cs typeface="Avenir Book"/>
            </a:endParaRPr>
          </a:p>
        </p:txBody>
      </p:sp>
      <p:pic>
        <p:nvPicPr>
          <p:cNvPr id="10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6" b="3469"/>
          <a:stretch/>
        </p:blipFill>
        <p:spPr>
          <a:xfrm>
            <a:off x="4575179" y="1998512"/>
            <a:ext cx="4146373" cy="396000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6163926" y="5525200"/>
            <a:ext cx="241908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Avenir Black"/>
                <a:cs typeface="Avenir Black"/>
              </a:rPr>
              <a:t>Bacon+17, Inami+17</a:t>
            </a:r>
            <a:endParaRPr lang="fr-FR" dirty="0">
              <a:latin typeface="Avenir Book"/>
              <a:cs typeface="Avenir Book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192090" y="1550717"/>
            <a:ext cx="2217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tx2"/>
                </a:solidFill>
              </a:rPr>
              <a:t>HDF-S: 27 </a:t>
            </a:r>
            <a:r>
              <a:rPr lang="fr-FR" sz="2400" b="1" dirty="0" err="1" smtClean="0">
                <a:solidFill>
                  <a:schemeClr val="tx2"/>
                </a:solidFill>
              </a:rPr>
              <a:t>hours</a:t>
            </a:r>
            <a:endParaRPr lang="fr-FR" sz="2400" b="1" dirty="0" smtClean="0">
              <a:solidFill>
                <a:schemeClr val="tx2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4575179" y="1550717"/>
            <a:ext cx="4017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tx2"/>
                </a:solidFill>
              </a:rPr>
              <a:t>HUDF: 9 x 10 </a:t>
            </a:r>
            <a:r>
              <a:rPr lang="fr-FR" sz="2400" b="1" dirty="0" err="1" smtClean="0">
                <a:solidFill>
                  <a:schemeClr val="tx2"/>
                </a:solidFill>
              </a:rPr>
              <a:t>hours</a:t>
            </a:r>
            <a:r>
              <a:rPr lang="fr-FR" sz="2400" b="1" dirty="0" smtClean="0">
                <a:solidFill>
                  <a:schemeClr val="tx2"/>
                </a:solidFill>
              </a:rPr>
              <a:t> + 30 </a:t>
            </a:r>
            <a:r>
              <a:rPr lang="fr-FR" sz="2400" b="1" dirty="0" err="1" smtClean="0">
                <a:solidFill>
                  <a:schemeClr val="tx2"/>
                </a:solidFill>
              </a:rPr>
              <a:t>hours</a:t>
            </a:r>
            <a:endParaRPr lang="fr-FR" sz="2400" b="1" dirty="0" smtClean="0">
              <a:solidFill>
                <a:schemeClr val="tx2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830982" y="3498273"/>
            <a:ext cx="3234395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>
                <a:solidFill>
                  <a:srgbClr val="800000"/>
                </a:solidFill>
                <a:latin typeface="Avenir Book"/>
                <a:cs typeface="Avenir Book"/>
              </a:rPr>
              <a:t>PSF FWHM ~ 0.65’’</a:t>
            </a:r>
          </a:p>
          <a:p>
            <a:pPr algn="ctr"/>
            <a:r>
              <a:rPr lang="fr-FR" sz="2400" dirty="0" err="1" smtClean="0">
                <a:solidFill>
                  <a:srgbClr val="800000"/>
                </a:solidFill>
                <a:latin typeface="Avenir Book"/>
                <a:cs typeface="Avenir Book"/>
              </a:rPr>
              <a:t>F</a:t>
            </a:r>
            <a:r>
              <a:rPr lang="fr-FR" sz="2400" baseline="-25000" dirty="0" err="1" smtClean="0">
                <a:solidFill>
                  <a:srgbClr val="800000"/>
                </a:solidFill>
                <a:latin typeface="Avenir Book"/>
                <a:cs typeface="Avenir Book"/>
              </a:rPr>
              <a:t>lim</a:t>
            </a:r>
            <a:r>
              <a:rPr lang="fr-FR" sz="2400" dirty="0" smtClean="0">
                <a:solidFill>
                  <a:srgbClr val="800000"/>
                </a:solidFill>
                <a:latin typeface="Avenir Book"/>
                <a:cs typeface="Avenir Book"/>
              </a:rPr>
              <a:t> ~ 10</a:t>
            </a:r>
            <a:r>
              <a:rPr lang="fr-FR" sz="2400" baseline="30000" dirty="0">
                <a:solidFill>
                  <a:srgbClr val="800000"/>
                </a:solidFill>
                <a:latin typeface="Avenir Book"/>
                <a:cs typeface="Avenir Book"/>
              </a:rPr>
              <a:t>-19 </a:t>
            </a:r>
            <a:r>
              <a:rPr lang="fr-FR" sz="2400" dirty="0">
                <a:solidFill>
                  <a:srgbClr val="800000"/>
                </a:solidFill>
                <a:latin typeface="Avenir Book"/>
                <a:cs typeface="Avenir Book"/>
              </a:rPr>
              <a:t>erg s</a:t>
            </a:r>
            <a:r>
              <a:rPr lang="fr-FR" sz="2400" baseline="30000" dirty="0">
                <a:solidFill>
                  <a:srgbClr val="800000"/>
                </a:solidFill>
                <a:latin typeface="Avenir Book"/>
                <a:cs typeface="Avenir Book"/>
              </a:rPr>
              <a:t>-1</a:t>
            </a:r>
            <a:r>
              <a:rPr lang="fr-FR" sz="2400" dirty="0">
                <a:solidFill>
                  <a:srgbClr val="800000"/>
                </a:solidFill>
                <a:latin typeface="Avenir Book"/>
                <a:cs typeface="Avenir Book"/>
              </a:rPr>
              <a:t> cm</a:t>
            </a:r>
            <a:r>
              <a:rPr lang="fr-FR" sz="2400" baseline="30000" dirty="0">
                <a:solidFill>
                  <a:srgbClr val="800000"/>
                </a:solidFill>
                <a:latin typeface="Avenir Book"/>
                <a:cs typeface="Avenir Book"/>
              </a:rPr>
              <a:t>-</a:t>
            </a:r>
            <a:r>
              <a:rPr lang="fr-FR" sz="2400" baseline="30000" dirty="0" smtClean="0">
                <a:solidFill>
                  <a:srgbClr val="800000"/>
                </a:solidFill>
                <a:latin typeface="Avenir Book"/>
                <a:cs typeface="Avenir Book"/>
              </a:rPr>
              <a:t>2</a:t>
            </a:r>
            <a:endParaRPr lang="fr-FR" sz="2400" baseline="30000" dirty="0">
              <a:solidFill>
                <a:srgbClr val="800000"/>
              </a:solidFill>
              <a:latin typeface="Avenir Book"/>
              <a:cs typeface="Avenir Book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9559636" y="38330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5" name="Flèche à angle droit 14"/>
          <p:cNvSpPr/>
          <p:nvPr/>
        </p:nvSpPr>
        <p:spPr>
          <a:xfrm rot="5400000">
            <a:off x="430128" y="5761620"/>
            <a:ext cx="767845" cy="721638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 à angle droit 15"/>
          <p:cNvSpPr/>
          <p:nvPr/>
        </p:nvSpPr>
        <p:spPr>
          <a:xfrm rot="5400000">
            <a:off x="4761378" y="5740421"/>
            <a:ext cx="767845" cy="721638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1432602" y="6143943"/>
            <a:ext cx="138959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Avenir Black"/>
                <a:cs typeface="Avenir Black"/>
              </a:rPr>
              <a:t>Contini+16</a:t>
            </a:r>
            <a:endParaRPr lang="fr-FR" dirty="0">
              <a:latin typeface="Avenir Book"/>
              <a:cs typeface="Avenir Book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5749085" y="6143943"/>
            <a:ext cx="2095229" cy="369332"/>
          </a:xfrm>
          <a:prstGeom prst="rect">
            <a:avLst/>
          </a:prstGeom>
          <a:solidFill>
            <a:srgbClr val="EBF1DE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Avenir Black"/>
                <a:cs typeface="Avenir Black"/>
              </a:rPr>
              <a:t>Contini+, in </a:t>
            </a:r>
            <a:r>
              <a:rPr lang="fr-FR" dirty="0" err="1" smtClean="0">
                <a:latin typeface="Avenir Black"/>
                <a:cs typeface="Avenir Black"/>
              </a:rPr>
              <a:t>prep</a:t>
            </a:r>
            <a:r>
              <a:rPr lang="fr-FR" dirty="0" smtClean="0">
                <a:latin typeface="Avenir Black"/>
                <a:cs typeface="Avenir Black"/>
              </a:rPr>
              <a:t>.</a:t>
            </a:r>
            <a:endParaRPr lang="fr-FR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839545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19716</TotalTime>
  <Words>395</Words>
  <Application>Microsoft Macintosh PowerPoint</Application>
  <PresentationFormat>Présentation à l'écran (4:3)</PresentationFormat>
  <Paragraphs>45</Paragraphs>
  <Slides>6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7" baseType="lpstr">
      <vt:lpstr>Thème Office</vt:lpstr>
      <vt:lpstr>Kinematics of galaxies  at intermediate redshift</vt:lpstr>
      <vt:lpstr>How did galaxies grow over time?</vt:lpstr>
      <vt:lpstr>Why galaxy kinematics can help?</vt:lpstr>
      <vt:lpstr>Kinematics: how?</vt:lpstr>
      <vt:lpstr>Velocity Fields Modeling</vt:lpstr>
      <vt:lpstr>Application to MUSE (deep) Fields</vt:lpstr>
    </vt:vector>
  </TitlesOfParts>
  <Company>IRAP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look like galaxies in the young Universe</dc:title>
  <dc:creator>Thierry Contini</dc:creator>
  <cp:lastModifiedBy>Thierry Contini</cp:lastModifiedBy>
  <cp:revision>676</cp:revision>
  <dcterms:created xsi:type="dcterms:W3CDTF">2013-11-21T10:45:35Z</dcterms:created>
  <dcterms:modified xsi:type="dcterms:W3CDTF">2019-07-17T12:29:54Z</dcterms:modified>
</cp:coreProperties>
</file>